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F734-CC16-4FDF-9846-EC5A9064BD13}" type="datetimeFigureOut">
              <a:rPr lang="en-US" smtClean="0"/>
              <a:pPr/>
              <a:t>6/5/2017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341B0-A98B-4E68-A506-5D95C4A6322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Phylum </a:t>
            </a:r>
            <a:r>
              <a:rPr lang="en-US" dirty="0" err="1" smtClean="0"/>
              <a:t>Onychophora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P</a:t>
            </a:r>
            <a:r>
              <a:rPr lang="en-IN" dirty="0" smtClean="0"/>
              <a:t> </a:t>
            </a:r>
            <a:r>
              <a:rPr lang="en-IN" dirty="0" err="1" smtClean="0"/>
              <a:t>Vinod</a:t>
            </a:r>
            <a:endParaRPr lang="en-IN" dirty="0" smtClean="0"/>
          </a:p>
          <a:p>
            <a:r>
              <a:rPr lang="en-IN" dirty="0" smtClean="0"/>
              <a:t>PG Department </a:t>
            </a:r>
            <a:r>
              <a:rPr lang="en-IN" smtClean="0"/>
              <a:t>of Zoology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800" b="1" u="sng" dirty="0" smtClean="0"/>
              <a:t>Make a note on the geographical distribution of </a:t>
            </a:r>
            <a:r>
              <a:rPr lang="en-IN" sz="2800" b="1" u="sng" dirty="0" err="1" smtClean="0"/>
              <a:t>Peripatus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The genus </a:t>
            </a:r>
            <a:r>
              <a:rPr lang="en-IN" i="1" dirty="0" err="1" smtClean="0"/>
              <a:t>Peripatus</a:t>
            </a:r>
            <a:r>
              <a:rPr lang="en-IN" dirty="0" smtClean="0"/>
              <a:t> is found restricted in various places of world such as South America &amp; West Indies, South Africa, Australia, New Zealand, Tasmania, New Britain, , Malaya, Equatorial Africa &amp; Chile.</a:t>
            </a:r>
          </a:p>
          <a:p>
            <a:r>
              <a:rPr lang="en-IN" dirty="0" smtClean="0"/>
              <a:t>Some common forms of </a:t>
            </a:r>
            <a:r>
              <a:rPr lang="en-IN" dirty="0" err="1" smtClean="0"/>
              <a:t>Peripatus</a:t>
            </a:r>
            <a:r>
              <a:rPr lang="en-IN" dirty="0" smtClean="0"/>
              <a:t> are:-</a:t>
            </a:r>
          </a:p>
          <a:p>
            <a:pPr lvl="1" fontAlgn="ctr"/>
            <a:r>
              <a:rPr lang="en-IN" b="1" dirty="0" smtClean="0">
                <a:solidFill>
                  <a:srgbClr val="C00000"/>
                </a:solidFill>
              </a:rPr>
              <a:t>Neo-</a:t>
            </a:r>
            <a:r>
              <a:rPr lang="en-IN" b="1" dirty="0" err="1" smtClean="0">
                <a:solidFill>
                  <a:srgbClr val="C00000"/>
                </a:solidFill>
              </a:rPr>
              <a:t>Peripatus</a:t>
            </a:r>
            <a:r>
              <a:rPr lang="en-IN" dirty="0" smtClean="0"/>
              <a:t>:- (</a:t>
            </a:r>
            <a:r>
              <a:rPr lang="en-IN" i="1" dirty="0" err="1" smtClean="0"/>
              <a:t>Peripatus</a:t>
            </a:r>
            <a:r>
              <a:rPr lang="en-IN" dirty="0" smtClean="0"/>
              <a:t>):- </a:t>
            </a:r>
            <a:r>
              <a:rPr lang="en-IN" dirty="0" smtClean="0">
                <a:solidFill>
                  <a:srgbClr val="C00000"/>
                </a:solidFill>
              </a:rPr>
              <a:t>West Indies &amp; America</a:t>
            </a:r>
          </a:p>
          <a:p>
            <a:pPr lvl="1" fontAlgn="ctr"/>
            <a:r>
              <a:rPr lang="en-IN" b="1" dirty="0" smtClean="0">
                <a:solidFill>
                  <a:srgbClr val="0000CC"/>
                </a:solidFill>
              </a:rPr>
              <a:t>Congo-</a:t>
            </a:r>
            <a:r>
              <a:rPr lang="en-IN" b="1" dirty="0" err="1" smtClean="0">
                <a:solidFill>
                  <a:srgbClr val="0000CC"/>
                </a:solidFill>
              </a:rPr>
              <a:t>Peripatus</a:t>
            </a:r>
            <a:r>
              <a:rPr lang="en-IN" dirty="0" smtClean="0"/>
              <a:t>:- </a:t>
            </a:r>
            <a:r>
              <a:rPr lang="en-IN" i="1" dirty="0" smtClean="0"/>
              <a:t>(</a:t>
            </a:r>
            <a:r>
              <a:rPr lang="en-IN" i="1" dirty="0" err="1" smtClean="0"/>
              <a:t>Mesoperipatus</a:t>
            </a:r>
            <a:r>
              <a:rPr lang="en-IN" dirty="0" smtClean="0"/>
              <a:t> Evans):- </a:t>
            </a:r>
            <a:r>
              <a:rPr lang="en-IN" dirty="0" smtClean="0">
                <a:solidFill>
                  <a:srgbClr val="0000CC"/>
                </a:solidFill>
              </a:rPr>
              <a:t>Congo &amp; Caribbean islands</a:t>
            </a:r>
            <a:r>
              <a:rPr lang="en-IN" dirty="0" smtClean="0"/>
              <a:t>.</a:t>
            </a:r>
          </a:p>
          <a:p>
            <a:pPr lvl="1" fontAlgn="ctr"/>
            <a:r>
              <a:rPr lang="en-IN" b="1" dirty="0" err="1" smtClean="0">
                <a:solidFill>
                  <a:srgbClr val="7030A0"/>
                </a:solidFill>
              </a:rPr>
              <a:t>Eo-Peripatus</a:t>
            </a:r>
            <a:r>
              <a:rPr lang="en-IN" dirty="0" smtClean="0"/>
              <a:t>:- (</a:t>
            </a:r>
            <a:r>
              <a:rPr lang="en-IN" i="1" dirty="0" err="1" smtClean="0"/>
              <a:t>Eoperipatus</a:t>
            </a:r>
            <a:r>
              <a:rPr lang="en-IN" dirty="0" smtClean="0"/>
              <a:t> Evans):- </a:t>
            </a:r>
            <a:r>
              <a:rPr lang="en-IN" dirty="0" smtClean="0">
                <a:solidFill>
                  <a:srgbClr val="7030A0"/>
                </a:solidFill>
              </a:rPr>
              <a:t>Malaya</a:t>
            </a:r>
          </a:p>
          <a:p>
            <a:pPr lvl="1" fontAlgn="ctr"/>
            <a:r>
              <a:rPr lang="en-IN" b="1" dirty="0" smtClean="0">
                <a:solidFill>
                  <a:srgbClr val="003300"/>
                </a:solidFill>
              </a:rPr>
              <a:t>Capo-</a:t>
            </a:r>
            <a:r>
              <a:rPr lang="en-IN" b="1" dirty="0" err="1" smtClean="0">
                <a:solidFill>
                  <a:srgbClr val="003300"/>
                </a:solidFill>
              </a:rPr>
              <a:t>Peripatus</a:t>
            </a:r>
            <a:r>
              <a:rPr lang="en-IN" dirty="0" smtClean="0"/>
              <a:t>:- (including </a:t>
            </a:r>
            <a:r>
              <a:rPr lang="en-IN" i="1" dirty="0" err="1" smtClean="0"/>
              <a:t>Peripatopsis</a:t>
            </a:r>
            <a:r>
              <a:rPr lang="en-IN" dirty="0" smtClean="0"/>
              <a:t> </a:t>
            </a:r>
            <a:r>
              <a:rPr lang="en-IN" dirty="0" err="1" smtClean="0"/>
              <a:t>Pocock</a:t>
            </a:r>
            <a:r>
              <a:rPr lang="en-IN" dirty="0" smtClean="0"/>
              <a:t> &amp; </a:t>
            </a:r>
            <a:r>
              <a:rPr lang="en-IN" i="1" dirty="0" err="1" smtClean="0"/>
              <a:t>Opisthopatus</a:t>
            </a:r>
            <a:r>
              <a:rPr lang="en-IN" dirty="0" smtClean="0"/>
              <a:t> Purcell):- </a:t>
            </a:r>
            <a:r>
              <a:rPr lang="en-IN" dirty="0" smtClean="0">
                <a:solidFill>
                  <a:srgbClr val="003300"/>
                </a:solidFill>
              </a:rPr>
              <a:t>South Africa</a:t>
            </a:r>
          </a:p>
          <a:p>
            <a:pPr lvl="1" fontAlgn="ctr"/>
            <a:r>
              <a:rPr lang="en-IN" b="1" dirty="0" err="1" smtClean="0">
                <a:solidFill>
                  <a:schemeClr val="accent5">
                    <a:lumMod val="50000"/>
                  </a:schemeClr>
                </a:solidFill>
              </a:rPr>
              <a:t>Melano-Peripatus</a:t>
            </a:r>
            <a:r>
              <a:rPr lang="en-IN" dirty="0" smtClean="0"/>
              <a:t>;- ( </a:t>
            </a:r>
            <a:r>
              <a:rPr lang="en-IN" i="1" dirty="0" err="1" smtClean="0"/>
              <a:t>Paraperipatus</a:t>
            </a:r>
            <a:r>
              <a:rPr lang="en-IN" dirty="0" smtClean="0"/>
              <a:t> Willey):- </a:t>
            </a:r>
            <a:r>
              <a:rPr lang="en-IN" dirty="0" smtClean="0">
                <a:solidFill>
                  <a:srgbClr val="0070C0"/>
                </a:solidFill>
              </a:rPr>
              <a:t>New Britain.</a:t>
            </a:r>
          </a:p>
          <a:p>
            <a:pPr lvl="1" fontAlgn="ctr"/>
            <a:r>
              <a:rPr lang="en-IN" b="1" dirty="0" smtClean="0">
                <a:solidFill>
                  <a:srgbClr val="FF0000"/>
                </a:solidFill>
              </a:rPr>
              <a:t>Austro-</a:t>
            </a:r>
            <a:r>
              <a:rPr lang="en-IN" b="1" dirty="0" err="1" smtClean="0">
                <a:solidFill>
                  <a:srgbClr val="FF0000"/>
                </a:solidFill>
              </a:rPr>
              <a:t>Peripatus</a:t>
            </a:r>
            <a:r>
              <a:rPr lang="en-IN" dirty="0" smtClean="0"/>
              <a:t>:- (</a:t>
            </a:r>
            <a:r>
              <a:rPr lang="en-IN" i="1" dirty="0" err="1" smtClean="0"/>
              <a:t>Peripatoides</a:t>
            </a:r>
            <a:r>
              <a:rPr lang="en-IN" dirty="0" smtClean="0"/>
              <a:t> </a:t>
            </a:r>
            <a:r>
              <a:rPr lang="en-IN" dirty="0" err="1" smtClean="0"/>
              <a:t>Pocock</a:t>
            </a:r>
            <a:r>
              <a:rPr lang="en-IN" dirty="0" smtClean="0"/>
              <a:t> &amp; </a:t>
            </a:r>
            <a:r>
              <a:rPr lang="en-IN" i="1" dirty="0" err="1" smtClean="0"/>
              <a:t>Ooperipatus</a:t>
            </a:r>
            <a:r>
              <a:rPr lang="en-IN" dirty="0" smtClean="0"/>
              <a:t> </a:t>
            </a:r>
            <a:r>
              <a:rPr lang="en-IN" dirty="0" err="1" smtClean="0"/>
              <a:t>Dendy</a:t>
            </a:r>
            <a:r>
              <a:rPr lang="en-IN" dirty="0" smtClean="0"/>
              <a:t>):- </a:t>
            </a:r>
            <a:r>
              <a:rPr lang="en-IN" dirty="0" smtClean="0">
                <a:solidFill>
                  <a:srgbClr val="FF0000"/>
                </a:solidFill>
              </a:rPr>
              <a:t>Australia, Tasmania, New Zealand.</a:t>
            </a:r>
          </a:p>
          <a:p>
            <a:pPr lvl="1" fontAlgn="ctr"/>
            <a:r>
              <a:rPr lang="en-IN" b="1" dirty="0" err="1" smtClean="0">
                <a:solidFill>
                  <a:schemeClr val="accent4">
                    <a:lumMod val="75000"/>
                  </a:schemeClr>
                </a:solidFill>
              </a:rPr>
              <a:t>Chilio-Peripatus</a:t>
            </a:r>
            <a:r>
              <a:rPr lang="en-IN" dirty="0" smtClean="0"/>
              <a:t>:- (</a:t>
            </a:r>
            <a:r>
              <a:rPr lang="en-IN" i="1" dirty="0" err="1" smtClean="0"/>
              <a:t>Opisthopatus</a:t>
            </a:r>
            <a:r>
              <a:rPr lang="en-IN" dirty="0" smtClean="0"/>
              <a:t> </a:t>
            </a:r>
            <a:r>
              <a:rPr lang="en-IN" dirty="0" err="1" smtClean="0"/>
              <a:t>Bouvier</a:t>
            </a:r>
            <a:r>
              <a:rPr lang="en-IN" dirty="0" smtClean="0"/>
              <a:t>), </a:t>
            </a:r>
            <a:r>
              <a:rPr lang="en-IN" dirty="0" smtClean="0">
                <a:solidFill>
                  <a:schemeClr val="accent4">
                    <a:lumMod val="50000"/>
                  </a:schemeClr>
                </a:solidFill>
              </a:rPr>
              <a:t>Chile.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600079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Triploblastic</a:t>
            </a:r>
            <a:r>
              <a:rPr lang="en-US" dirty="0" smtClean="0"/>
              <a:t>, bilaterally symmetrical</a:t>
            </a:r>
          </a:p>
          <a:p>
            <a:r>
              <a:rPr lang="en-US" dirty="0" smtClean="0"/>
              <a:t>Thin cuticle composed of </a:t>
            </a:r>
            <a:r>
              <a:rPr lang="el-GR" dirty="0" smtClean="0"/>
              <a:t>α</a:t>
            </a:r>
            <a:r>
              <a:rPr lang="en-US" dirty="0" smtClean="0"/>
              <a:t> – chitin</a:t>
            </a:r>
          </a:p>
          <a:p>
            <a:r>
              <a:rPr lang="en-US" dirty="0" smtClean="0"/>
              <a:t>Body has anterior head &amp; posterior trunk</a:t>
            </a:r>
          </a:p>
          <a:p>
            <a:r>
              <a:rPr lang="en-US" dirty="0" err="1" smtClean="0"/>
              <a:t>Tagmosis</a:t>
            </a:r>
            <a:r>
              <a:rPr lang="en-US" dirty="0" smtClean="0"/>
              <a:t> : grouping of body segments into similar regions, similar functions, and similar appendages</a:t>
            </a:r>
          </a:p>
          <a:p>
            <a:r>
              <a:rPr lang="en-US" dirty="0" smtClean="0"/>
              <a:t>Head has 3 pairs of appendages</a:t>
            </a:r>
          </a:p>
          <a:p>
            <a:r>
              <a:rPr lang="en-US" dirty="0" smtClean="0"/>
              <a:t>Body cavity has </a:t>
            </a:r>
            <a:r>
              <a:rPr lang="en-US" dirty="0" err="1" smtClean="0"/>
              <a:t>bood</a:t>
            </a:r>
            <a:r>
              <a:rPr lang="en-US" dirty="0" smtClean="0"/>
              <a:t> (open type)</a:t>
            </a:r>
          </a:p>
          <a:p>
            <a:r>
              <a:rPr lang="en-US" dirty="0" smtClean="0"/>
              <a:t>Heart lies in pericardial sinus</a:t>
            </a:r>
          </a:p>
          <a:p>
            <a:r>
              <a:rPr lang="en-US" dirty="0" err="1" smtClean="0"/>
              <a:t>Repiration</a:t>
            </a:r>
            <a:r>
              <a:rPr lang="en-US" dirty="0" smtClean="0"/>
              <a:t> through air filled tracheae</a:t>
            </a:r>
          </a:p>
          <a:p>
            <a:r>
              <a:rPr lang="en-US" dirty="0" smtClean="0"/>
              <a:t>Excretion through paired </a:t>
            </a:r>
            <a:r>
              <a:rPr lang="en-US" dirty="0" err="1" smtClean="0"/>
              <a:t>nephridia</a:t>
            </a:r>
            <a:endParaRPr lang="en-US" dirty="0" smtClean="0"/>
          </a:p>
          <a:p>
            <a:r>
              <a:rPr lang="en-US" dirty="0" smtClean="0"/>
              <a:t>Nervous system has dorsal brain and ventral nerve cords</a:t>
            </a:r>
          </a:p>
          <a:p>
            <a:r>
              <a:rPr lang="en-US" dirty="0" err="1" smtClean="0"/>
              <a:t>Sensilla</a:t>
            </a:r>
            <a:r>
              <a:rPr lang="en-US" dirty="0" smtClean="0"/>
              <a:t> and eyes are sensory</a:t>
            </a:r>
          </a:p>
          <a:p>
            <a:r>
              <a:rPr lang="en-US" dirty="0" smtClean="0"/>
              <a:t>Body wall has many papillae</a:t>
            </a:r>
          </a:p>
          <a:p>
            <a:r>
              <a:rPr lang="en-US" dirty="0" smtClean="0"/>
              <a:t>Sexes separate and sexually dimorphic </a:t>
            </a:r>
          </a:p>
          <a:p>
            <a:r>
              <a:rPr lang="en-US" dirty="0" smtClean="0"/>
              <a:t>Viviparous</a:t>
            </a:r>
          </a:p>
          <a:p>
            <a:r>
              <a:rPr lang="en-IN" dirty="0" smtClean="0"/>
              <a:t>Considered as </a:t>
            </a:r>
            <a:r>
              <a:rPr lang="en-IN" b="1" dirty="0" smtClean="0">
                <a:solidFill>
                  <a:srgbClr val="0000CC"/>
                </a:solidFill>
              </a:rPr>
              <a:t>living fossil </a:t>
            </a:r>
            <a:r>
              <a:rPr lang="en-IN" dirty="0" smtClean="0"/>
              <a:t>because the living members appear similar to fossil species as much as 570 million years old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429132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0"/>
            <a:ext cx="5638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en-US" dirty="0" err="1" smtClean="0"/>
              <a:t>Peripatus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(“</a:t>
            </a:r>
            <a:r>
              <a:rPr lang="en-IN" b="1" dirty="0" smtClean="0">
                <a:solidFill>
                  <a:srgbClr val="C00000"/>
                </a:solidFill>
              </a:rPr>
              <a:t>claw bearers”)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600076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Nocturnal</a:t>
            </a:r>
            <a:r>
              <a:rPr lang="en-IN" dirty="0" smtClean="0"/>
              <a:t>, living in moist &amp; shady regions in forests (2 – 8 cm long body)</a:t>
            </a:r>
          </a:p>
          <a:p>
            <a:r>
              <a:rPr lang="en-US" dirty="0" smtClean="0"/>
              <a:t>Feeds on small insects</a:t>
            </a:r>
          </a:p>
          <a:p>
            <a:r>
              <a:rPr lang="en-US" dirty="0" smtClean="0"/>
              <a:t>Body soft, elongated and vermiform – segmented</a:t>
            </a:r>
          </a:p>
          <a:p>
            <a:r>
              <a:rPr lang="en-US" dirty="0" smtClean="0"/>
              <a:t>Head consists of 3 segments carrying 3 pairs of appendages, a pair of simple eyes &amp; a mouth. </a:t>
            </a:r>
          </a:p>
          <a:p>
            <a:r>
              <a:rPr lang="en-US" dirty="0" smtClean="0"/>
              <a:t>Anterior segment carries </a:t>
            </a:r>
            <a:r>
              <a:rPr lang="en-US" dirty="0" err="1" smtClean="0"/>
              <a:t>preantennae</a:t>
            </a:r>
            <a:r>
              <a:rPr lang="en-US" dirty="0" smtClean="0"/>
              <a:t> which bears many rings of tubercles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segment bears 2 claw-like jaws (mandibles)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segment are a pair of oral papillae</a:t>
            </a:r>
          </a:p>
          <a:p>
            <a:r>
              <a:rPr lang="en-US" dirty="0" smtClean="0"/>
              <a:t>Trunk has many wrinkles or annuli</a:t>
            </a:r>
          </a:p>
          <a:p>
            <a:r>
              <a:rPr lang="en-US" dirty="0" smtClean="0"/>
              <a:t>Each annulus bears numerous conical tubercles and they end in </a:t>
            </a:r>
            <a:r>
              <a:rPr lang="en-US" dirty="0" err="1" smtClean="0"/>
              <a:t>chitnous</a:t>
            </a:r>
            <a:r>
              <a:rPr lang="en-US" dirty="0" smtClean="0"/>
              <a:t> spines</a:t>
            </a:r>
          </a:p>
          <a:p>
            <a:r>
              <a:rPr lang="en-US" dirty="0" smtClean="0"/>
              <a:t>Each trunk segment carries a pair of </a:t>
            </a:r>
            <a:r>
              <a:rPr lang="en-US" dirty="0" err="1" smtClean="0"/>
              <a:t>ventro</a:t>
            </a:r>
            <a:r>
              <a:rPr lang="en-US" dirty="0" smtClean="0"/>
              <a:t>-lateral walking legs which is outgrowth of body wall</a:t>
            </a:r>
          </a:p>
          <a:p>
            <a:r>
              <a:rPr lang="en-US" dirty="0" smtClean="0"/>
              <a:t>Foot ends in a pair of claws</a:t>
            </a:r>
          </a:p>
          <a:p>
            <a:r>
              <a:rPr lang="en-US" dirty="0" err="1" smtClean="0"/>
              <a:t>Coxal</a:t>
            </a:r>
            <a:r>
              <a:rPr lang="en-US" dirty="0" smtClean="0"/>
              <a:t> organs, anus, etc lies at ventral side</a:t>
            </a:r>
          </a:p>
          <a:p>
            <a:r>
              <a:rPr lang="en-US" dirty="0" smtClean="0"/>
              <a:t>A tube heart present in </a:t>
            </a:r>
            <a:r>
              <a:rPr lang="en-US" dirty="0" err="1" smtClean="0"/>
              <a:t>pericardinal</a:t>
            </a:r>
            <a:r>
              <a:rPr lang="en-US" dirty="0" smtClean="0"/>
              <a:t> sinus and opens into pericardial cavity through </a:t>
            </a:r>
            <a:r>
              <a:rPr lang="en-US" dirty="0" err="1" smtClean="0"/>
              <a:t>ostia</a:t>
            </a:r>
            <a:endParaRPr lang="en-US" dirty="0" smtClean="0"/>
          </a:p>
          <a:p>
            <a:r>
              <a:rPr lang="en-US" dirty="0" smtClean="0"/>
              <a:t>Stigmata are openings of body surface through which tracheal tubes open for respiration</a:t>
            </a:r>
          </a:p>
          <a:p>
            <a:r>
              <a:rPr lang="en-US" dirty="0" err="1" smtClean="0"/>
              <a:t>Nephridiopores</a:t>
            </a:r>
            <a:r>
              <a:rPr lang="en-US" dirty="0" smtClean="0"/>
              <a:t> at the bases of legs are openings of </a:t>
            </a:r>
            <a:r>
              <a:rPr lang="en-US" dirty="0" err="1" smtClean="0"/>
              <a:t>nephridia</a:t>
            </a:r>
            <a:r>
              <a:rPr lang="en-US" dirty="0" smtClean="0"/>
              <a:t> for excretion</a:t>
            </a:r>
          </a:p>
          <a:p>
            <a:r>
              <a:rPr lang="en-US" dirty="0" smtClean="0"/>
              <a:t>A pair of oval ganglia in head and double ventral nerve cord comprises nervous system</a:t>
            </a:r>
          </a:p>
          <a:p>
            <a:r>
              <a:rPr lang="en-US" dirty="0" err="1" smtClean="0"/>
              <a:t>Peripatus</a:t>
            </a:r>
            <a:r>
              <a:rPr lang="en-US" dirty="0" smtClean="0"/>
              <a:t> is </a:t>
            </a:r>
            <a:r>
              <a:rPr lang="en-US" dirty="0" err="1" smtClean="0"/>
              <a:t>gonochoric</a:t>
            </a:r>
            <a:r>
              <a:rPr lang="en-US" dirty="0" smtClean="0"/>
              <a:t> and development without any larva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661016"/>
            <a:ext cx="5595977" cy="4196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0"/>
            <a:ext cx="5983491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dirty="0" smtClean="0"/>
              <a:t>Comment on the </a:t>
            </a:r>
            <a:r>
              <a:rPr lang="en-IN" sz="2400" b="1" dirty="0" err="1" smtClean="0"/>
              <a:t>phylogenetic</a:t>
            </a:r>
            <a:r>
              <a:rPr lang="en-IN" sz="2400" b="1" dirty="0" smtClean="0"/>
              <a:t> status of </a:t>
            </a:r>
            <a:r>
              <a:rPr lang="en-IN" sz="2400" b="1" dirty="0" err="1" smtClean="0"/>
              <a:t>Peripatus</a:t>
            </a:r>
            <a:r>
              <a:rPr lang="en-IN" sz="2400" b="1" dirty="0" smtClean="0"/>
              <a:t>./Discuss on the systematic position of </a:t>
            </a:r>
            <a:r>
              <a:rPr lang="en-IN" sz="2400" b="1" dirty="0" err="1" smtClean="0"/>
              <a:t>Peripatus</a:t>
            </a:r>
            <a:r>
              <a:rPr lang="en-IN" sz="2400" b="1" dirty="0" smtClean="0"/>
              <a:t>.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sz="1800" i="1" dirty="0" err="1" smtClean="0">
                <a:latin typeface="Times New Roman" pitchFamily="18" charset="0"/>
                <a:cs typeface="Times New Roman" pitchFamily="18" charset="0"/>
              </a:rPr>
              <a:t>Peripatus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have both </a:t>
            </a:r>
            <a:r>
              <a:rPr lang="en-IN" sz="1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annelidan</a:t>
            </a:r>
            <a:r>
              <a:rPr lang="en-IN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sz="1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arthropodan</a:t>
            </a:r>
            <a:r>
              <a:rPr lang="en-IN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characteristics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 Therefore they are regarded to be intermediate stage or </a:t>
            </a:r>
            <a:r>
              <a:rPr lang="en-IN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connecting link between </a:t>
            </a:r>
            <a:r>
              <a:rPr lang="en-IN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Annelida</a:t>
            </a:r>
            <a:r>
              <a:rPr lang="en-IN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Arthropoda</a:t>
            </a:r>
            <a:r>
              <a:rPr lang="en-IN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However </a:t>
            </a:r>
            <a:r>
              <a:rPr lang="en-IN" sz="1800" b="1" dirty="0" smtClean="0">
                <a:latin typeface="Times New Roman" pitchFamily="18" charset="0"/>
                <a:cs typeface="Times New Roman" pitchFamily="18" charset="0"/>
              </a:rPr>
              <a:t>they appear to be more closely allied to arthropods than to annelids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 They may represent an offshoot from near the base of the arthropod line. Based on such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phylogenetic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considerations, Manton &amp; other contemporary zoologists have included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onychophorans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i="1" dirty="0" err="1" smtClean="0">
                <a:latin typeface="Times New Roman" pitchFamily="18" charset="0"/>
                <a:cs typeface="Times New Roman" pitchFamily="18" charset="0"/>
              </a:rPr>
              <a:t>Peripatus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) within the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Arthropoda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as a subphylum or class.</a:t>
            </a:r>
          </a:p>
          <a:p>
            <a:pPr algn="just"/>
            <a:r>
              <a:rPr lang="en-IN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But absence of exoskeleton, &amp; jointed limbs &amp; the presence of primary annelid characters in </a:t>
            </a:r>
            <a:r>
              <a:rPr lang="en-IN" sz="1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Onychophora</a:t>
            </a:r>
            <a:r>
              <a:rPr lang="en-IN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create serious problems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sz="1800" b="1" u="sng" dirty="0" smtClean="0">
                <a:latin typeface="Times New Roman" pitchFamily="18" charset="0"/>
                <a:cs typeface="Times New Roman" pitchFamily="18" charset="0"/>
              </a:rPr>
              <a:t>In fact, </a:t>
            </a:r>
            <a:r>
              <a:rPr lang="en-IN" sz="1800" b="1" u="sng" dirty="0" err="1" smtClean="0">
                <a:latin typeface="Times New Roman" pitchFamily="18" charset="0"/>
                <a:cs typeface="Times New Roman" pitchFamily="18" charset="0"/>
              </a:rPr>
              <a:t>onychophorans</a:t>
            </a:r>
            <a:r>
              <a:rPr lang="en-IN" sz="1800" b="1" u="sng" dirty="0" smtClean="0">
                <a:latin typeface="Times New Roman" pitchFamily="18" charset="0"/>
                <a:cs typeface="Times New Roman" pitchFamily="18" charset="0"/>
              </a:rPr>
              <a:t> are neither annelids nor arthropods but possess distinct characteristics of their own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Hence now a days, </a:t>
            </a:r>
            <a:r>
              <a:rPr lang="en-IN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Onychophora</a:t>
            </a:r>
            <a:r>
              <a:rPr lang="en-IN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is considered as a separate phylum.</a:t>
            </a:r>
          </a:p>
          <a:p>
            <a:pPr algn="just"/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The modern view holds that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Onychophora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is not an evolutionary link between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Annelida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Arthropoda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but a distinct surviving branch. This is supported by the discovery of a mid-Cambrian fossil, </a:t>
            </a:r>
            <a:r>
              <a:rPr lang="en-IN" sz="1800" b="1" i="1" dirty="0" err="1" smtClean="0">
                <a:latin typeface="Times New Roman" pitchFamily="18" charset="0"/>
                <a:cs typeface="Times New Roman" pitchFamily="18" charset="0"/>
              </a:rPr>
              <a:t>Aysheaia</a:t>
            </a:r>
            <a:r>
              <a:rPr lang="en-IN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which closely resembles the modern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Onychophora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u="sng" dirty="0" smtClean="0"/>
              <a:t>Arthropod characters of  </a:t>
            </a:r>
            <a:r>
              <a:rPr lang="en-IN" sz="3200" b="1" u="sng" dirty="0" err="1" smtClean="0"/>
              <a:t>Onychophora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ctr"/>
            <a:r>
              <a:rPr lang="en-IN" dirty="0" smtClean="0"/>
              <a:t>Presence of </a:t>
            </a:r>
            <a:r>
              <a:rPr lang="en-IN" b="1" u="sng" dirty="0" smtClean="0">
                <a:solidFill>
                  <a:srgbClr val="0000CC"/>
                </a:solidFill>
              </a:rPr>
              <a:t>antennae</a:t>
            </a:r>
            <a:r>
              <a:rPr lang="en-IN" dirty="0" smtClean="0"/>
              <a:t>.</a:t>
            </a:r>
            <a:endParaRPr lang="en-IN" b="1" dirty="0" smtClean="0"/>
          </a:p>
          <a:p>
            <a:pPr fontAlgn="ctr"/>
            <a:r>
              <a:rPr lang="en-IN" dirty="0" smtClean="0"/>
              <a:t>Body is covered with </a:t>
            </a:r>
            <a:r>
              <a:rPr lang="en-IN" b="1" u="sng" dirty="0" err="1" smtClean="0">
                <a:solidFill>
                  <a:srgbClr val="0000CC"/>
                </a:solidFill>
              </a:rPr>
              <a:t>chitinous</a:t>
            </a:r>
            <a:r>
              <a:rPr lang="en-IN" b="1" u="sng" dirty="0" smtClean="0">
                <a:solidFill>
                  <a:srgbClr val="0000CC"/>
                </a:solidFill>
              </a:rPr>
              <a:t> cuticle</a:t>
            </a:r>
            <a:r>
              <a:rPr lang="en-IN" dirty="0" smtClean="0"/>
              <a:t>.</a:t>
            </a:r>
          </a:p>
          <a:p>
            <a:pPr fontAlgn="ctr"/>
            <a:r>
              <a:rPr lang="en-IN" dirty="0" smtClean="0"/>
              <a:t>Appendages are provided with claws.</a:t>
            </a:r>
          </a:p>
          <a:p>
            <a:pPr fontAlgn="ctr"/>
            <a:r>
              <a:rPr lang="en-IN" b="1" u="sng" dirty="0" smtClean="0">
                <a:solidFill>
                  <a:srgbClr val="0000CC"/>
                </a:solidFill>
              </a:rPr>
              <a:t>Jaws are modified appendages</a:t>
            </a:r>
            <a:r>
              <a:rPr lang="en-IN" dirty="0" smtClean="0"/>
              <a:t>, provided with striped muscles.</a:t>
            </a:r>
          </a:p>
          <a:p>
            <a:pPr fontAlgn="ctr"/>
            <a:r>
              <a:rPr lang="en-IN" dirty="0" smtClean="0"/>
              <a:t>Locomotion by definite legs having definite musculature.</a:t>
            </a:r>
          </a:p>
          <a:p>
            <a:pPr fontAlgn="ctr"/>
            <a:r>
              <a:rPr lang="en-IN" dirty="0" smtClean="0"/>
              <a:t>Presence of </a:t>
            </a:r>
            <a:r>
              <a:rPr lang="en-IN" b="1" u="sng" dirty="0" err="1" smtClean="0">
                <a:solidFill>
                  <a:srgbClr val="0000CC"/>
                </a:solidFill>
              </a:rPr>
              <a:t>haemocoel</a:t>
            </a:r>
            <a:r>
              <a:rPr lang="en-IN" dirty="0" smtClean="0"/>
              <a:t>.</a:t>
            </a:r>
          </a:p>
          <a:p>
            <a:pPr fontAlgn="ctr"/>
            <a:r>
              <a:rPr lang="en-IN" b="1" u="sng" dirty="0" smtClean="0">
                <a:solidFill>
                  <a:srgbClr val="0000CC"/>
                </a:solidFill>
              </a:rPr>
              <a:t>Dorsal tubular heart </a:t>
            </a:r>
            <a:r>
              <a:rPr lang="en-IN" dirty="0" smtClean="0"/>
              <a:t>with lateral </a:t>
            </a:r>
            <a:r>
              <a:rPr lang="en-IN" dirty="0" err="1" smtClean="0"/>
              <a:t>ostia</a:t>
            </a:r>
            <a:r>
              <a:rPr lang="en-IN" dirty="0" smtClean="0"/>
              <a:t>.</a:t>
            </a:r>
          </a:p>
          <a:p>
            <a:pPr fontAlgn="ctr"/>
            <a:r>
              <a:rPr lang="en-IN" dirty="0" smtClean="0"/>
              <a:t>Presence of </a:t>
            </a:r>
            <a:r>
              <a:rPr lang="en-IN" b="1" u="sng" dirty="0" smtClean="0">
                <a:solidFill>
                  <a:srgbClr val="0000CC"/>
                </a:solidFill>
              </a:rPr>
              <a:t>tracheal respiratory system</a:t>
            </a:r>
            <a:r>
              <a:rPr lang="en-IN" dirty="0" smtClean="0"/>
              <a:t>.</a:t>
            </a:r>
          </a:p>
          <a:p>
            <a:pPr fontAlgn="ctr"/>
            <a:r>
              <a:rPr lang="en-IN" b="1" u="sng" dirty="0" err="1" smtClean="0">
                <a:solidFill>
                  <a:srgbClr val="0000CC"/>
                </a:solidFill>
              </a:rPr>
              <a:t>Coelom</a:t>
            </a:r>
            <a:r>
              <a:rPr lang="en-IN" b="1" u="sng" dirty="0" smtClean="0">
                <a:solidFill>
                  <a:srgbClr val="0000CC"/>
                </a:solidFill>
              </a:rPr>
              <a:t> reduced to small cavities</a:t>
            </a:r>
            <a:r>
              <a:rPr lang="en-IN" dirty="0" smtClean="0"/>
              <a:t> that surround the excretory &amp; reproductive ducts.</a:t>
            </a:r>
          </a:p>
          <a:p>
            <a:pPr fontAlgn="ctr"/>
            <a:r>
              <a:rPr lang="en-IN" b="1" u="sng" dirty="0" smtClean="0">
                <a:solidFill>
                  <a:srgbClr val="0000CC"/>
                </a:solidFill>
              </a:rPr>
              <a:t>Peculiar salivary gland </a:t>
            </a:r>
            <a:r>
              <a:rPr lang="en-IN" dirty="0" smtClean="0"/>
              <a:t>supposed to be modified </a:t>
            </a:r>
            <a:r>
              <a:rPr lang="en-IN" dirty="0" err="1" smtClean="0"/>
              <a:t>nephridia</a:t>
            </a:r>
            <a:r>
              <a:rPr lang="en-IN" dirty="0" smtClean="0"/>
              <a:t>.</a:t>
            </a:r>
          </a:p>
          <a:p>
            <a:pPr fontAlgn="ctr"/>
            <a:r>
              <a:rPr lang="en-IN" b="1" u="sng" dirty="0" smtClean="0">
                <a:solidFill>
                  <a:srgbClr val="0000CC"/>
                </a:solidFill>
              </a:rPr>
              <a:t>Brain is large </a:t>
            </a:r>
            <a:r>
              <a:rPr lang="en-IN" dirty="0" smtClean="0"/>
              <a:t>&amp; typically </a:t>
            </a:r>
            <a:r>
              <a:rPr lang="en-IN" dirty="0" err="1" smtClean="0"/>
              <a:t>arthropodan</a:t>
            </a:r>
            <a:r>
              <a:rPr lang="en-IN" dirty="0" smtClean="0"/>
              <a:t>.</a:t>
            </a:r>
          </a:p>
          <a:p>
            <a:pPr fontAlgn="ctr"/>
            <a:r>
              <a:rPr lang="en-IN" dirty="0" smtClean="0"/>
              <a:t>General structures of the reproductive organs &amp; development mainly </a:t>
            </a:r>
            <a:r>
              <a:rPr lang="en-IN" dirty="0" err="1" smtClean="0"/>
              <a:t>arthropodan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u="sng" dirty="0" smtClean="0"/>
              <a:t>Annelid characters of </a:t>
            </a:r>
            <a:r>
              <a:rPr lang="en-IN" sz="3600" b="1" u="sng" dirty="0" err="1" smtClean="0"/>
              <a:t>Onychophora</a:t>
            </a:r>
            <a:r>
              <a:rPr lang="en-IN" sz="3600" dirty="0" smtClean="0"/>
              <a:t/>
            </a:r>
            <a:br>
              <a:rPr lang="en-IN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ctr"/>
            <a:r>
              <a:rPr lang="en-IN" b="1" u="sng" dirty="0" smtClean="0">
                <a:solidFill>
                  <a:srgbClr val="C00000"/>
                </a:solidFill>
              </a:rPr>
              <a:t>Vermiform body </a:t>
            </a:r>
            <a:r>
              <a:rPr lang="en-IN" dirty="0" smtClean="0"/>
              <a:t>with truncated extremities.</a:t>
            </a:r>
          </a:p>
          <a:p>
            <a:pPr fontAlgn="ctr"/>
            <a:r>
              <a:rPr lang="en-IN" b="1" u="sng" dirty="0" smtClean="0">
                <a:solidFill>
                  <a:srgbClr val="C00000"/>
                </a:solidFill>
              </a:rPr>
              <a:t>Absence of true head</a:t>
            </a:r>
            <a:r>
              <a:rPr lang="en-IN" dirty="0" smtClean="0"/>
              <a:t>.</a:t>
            </a:r>
          </a:p>
          <a:p>
            <a:pPr fontAlgn="ctr"/>
            <a:r>
              <a:rPr lang="en-IN" dirty="0" smtClean="0"/>
              <a:t>Outer body covering is cuticle, </a:t>
            </a:r>
            <a:r>
              <a:rPr lang="en-IN" b="1" u="sng" dirty="0" smtClean="0">
                <a:solidFill>
                  <a:srgbClr val="C00000"/>
                </a:solidFill>
              </a:rPr>
              <a:t>skin thin &amp; flexible</a:t>
            </a:r>
            <a:r>
              <a:rPr lang="en-IN" dirty="0" smtClean="0"/>
              <a:t>.</a:t>
            </a:r>
          </a:p>
          <a:p>
            <a:pPr fontAlgn="ctr"/>
            <a:r>
              <a:rPr lang="en-IN" b="1" u="sng" dirty="0" smtClean="0">
                <a:solidFill>
                  <a:srgbClr val="C00000"/>
                </a:solidFill>
              </a:rPr>
              <a:t>Muscles separate </a:t>
            </a:r>
            <a:r>
              <a:rPr lang="en-IN" dirty="0" smtClean="0"/>
              <a:t>in identical way.</a:t>
            </a:r>
          </a:p>
          <a:p>
            <a:pPr fontAlgn="ctr"/>
            <a:r>
              <a:rPr lang="en-IN" dirty="0" smtClean="0"/>
              <a:t> </a:t>
            </a:r>
            <a:r>
              <a:rPr lang="en-IN" b="1" u="sng" dirty="0" smtClean="0">
                <a:solidFill>
                  <a:srgbClr val="C00000"/>
                </a:solidFill>
              </a:rPr>
              <a:t>locomotion slow </a:t>
            </a:r>
            <a:r>
              <a:rPr lang="en-IN" dirty="0" smtClean="0"/>
              <a:t>&amp; by peristalsis as in an earthworm.</a:t>
            </a:r>
          </a:p>
          <a:p>
            <a:pPr fontAlgn="ctr"/>
            <a:r>
              <a:rPr lang="en-IN" dirty="0" smtClean="0"/>
              <a:t>Simple &amp; straight alimentary canal.</a:t>
            </a:r>
          </a:p>
          <a:p>
            <a:pPr fontAlgn="ctr"/>
            <a:r>
              <a:rPr lang="en-IN" dirty="0" smtClean="0"/>
              <a:t>Paired, </a:t>
            </a:r>
            <a:r>
              <a:rPr lang="en-IN" dirty="0" err="1" smtClean="0"/>
              <a:t>segmentally</a:t>
            </a:r>
            <a:r>
              <a:rPr lang="en-IN" dirty="0" smtClean="0"/>
              <a:t> arranged </a:t>
            </a:r>
            <a:r>
              <a:rPr lang="en-IN" dirty="0" err="1" smtClean="0"/>
              <a:t>nephridia</a:t>
            </a:r>
            <a:r>
              <a:rPr lang="en-IN" dirty="0" smtClean="0"/>
              <a:t>.</a:t>
            </a:r>
          </a:p>
          <a:p>
            <a:pPr fontAlgn="ctr"/>
            <a:r>
              <a:rPr lang="en-IN" b="1" u="sng" dirty="0" smtClean="0">
                <a:solidFill>
                  <a:srgbClr val="C00000"/>
                </a:solidFill>
              </a:rPr>
              <a:t>Presence of cilia in excretory &amp; reproductive ducts</a:t>
            </a:r>
            <a:r>
              <a:rPr lang="en-IN" dirty="0" smtClean="0"/>
              <a:t>.</a:t>
            </a:r>
          </a:p>
          <a:p>
            <a:pPr fontAlgn="ctr"/>
            <a:r>
              <a:rPr lang="en-IN" dirty="0" smtClean="0"/>
              <a:t>Structure of eye same as in </a:t>
            </a:r>
            <a:r>
              <a:rPr lang="en-IN" dirty="0" err="1" smtClean="0"/>
              <a:t>polychaetes</a:t>
            </a:r>
            <a:r>
              <a:rPr lang="en-IN" dirty="0" smtClean="0"/>
              <a:t>.</a:t>
            </a:r>
          </a:p>
          <a:p>
            <a:pPr fontAlgn="ctr"/>
            <a:r>
              <a:rPr lang="en-IN" b="1" u="sng" dirty="0" smtClean="0">
                <a:solidFill>
                  <a:srgbClr val="C00000"/>
                </a:solidFill>
              </a:rPr>
              <a:t>Slime &amp; </a:t>
            </a:r>
            <a:r>
              <a:rPr lang="en-IN" b="1" u="sng" dirty="0" err="1" smtClean="0">
                <a:solidFill>
                  <a:srgbClr val="C00000"/>
                </a:solidFill>
              </a:rPr>
              <a:t>coxal</a:t>
            </a:r>
            <a:r>
              <a:rPr lang="en-IN" b="1" u="sng" dirty="0" smtClean="0">
                <a:solidFill>
                  <a:srgbClr val="C00000"/>
                </a:solidFill>
              </a:rPr>
              <a:t> glands </a:t>
            </a:r>
            <a:r>
              <a:rPr lang="en-IN" dirty="0" smtClean="0"/>
              <a:t>correspond with similar glands of chaetopods.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u="sng" dirty="0" err="1" smtClean="0"/>
              <a:t>Onychophoran</a:t>
            </a:r>
            <a:r>
              <a:rPr lang="en-IN" sz="3600" b="1" u="sng" dirty="0" smtClean="0"/>
              <a:t> characteristics</a:t>
            </a:r>
            <a:r>
              <a:rPr lang="en-IN" sz="3600" dirty="0" smtClean="0"/>
              <a:t/>
            </a:r>
            <a:br>
              <a:rPr lang="en-IN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ctr"/>
            <a:r>
              <a:rPr lang="en-IN" dirty="0" smtClean="0"/>
              <a:t>Body shows </a:t>
            </a:r>
            <a:r>
              <a:rPr lang="en-IN" b="1" dirty="0" smtClean="0"/>
              <a:t>no or indistinct segmentation</a:t>
            </a:r>
            <a:r>
              <a:rPr lang="en-IN" dirty="0" smtClean="0"/>
              <a:t>.</a:t>
            </a:r>
          </a:p>
          <a:p>
            <a:pPr fontAlgn="ctr"/>
            <a:r>
              <a:rPr lang="en-IN" dirty="0" smtClean="0"/>
              <a:t>Texture of skin. </a:t>
            </a:r>
            <a:r>
              <a:rPr lang="en-IN" b="1" dirty="0" smtClean="0"/>
              <a:t>A rough cuticle covered with numerous velvety processes not known in other phyla</a:t>
            </a:r>
            <a:r>
              <a:rPr lang="en-IN" dirty="0" smtClean="0"/>
              <a:t>.</a:t>
            </a:r>
          </a:p>
          <a:p>
            <a:pPr fontAlgn="ctr"/>
            <a:r>
              <a:rPr lang="en-IN" b="1" dirty="0" smtClean="0"/>
              <a:t>Antennae not homologous to the antennae of other arthropods</a:t>
            </a:r>
            <a:r>
              <a:rPr lang="en-IN" dirty="0" smtClean="0"/>
              <a:t>. </a:t>
            </a:r>
          </a:p>
          <a:p>
            <a:pPr fontAlgn="ctr"/>
            <a:r>
              <a:rPr lang="en-IN" b="1" dirty="0" smtClean="0"/>
              <a:t>3 segmented head</a:t>
            </a:r>
            <a:r>
              <a:rPr lang="en-IN" dirty="0" smtClean="0"/>
              <a:t> of </a:t>
            </a:r>
            <a:r>
              <a:rPr lang="en-IN" dirty="0" err="1" smtClean="0"/>
              <a:t>Peripatus</a:t>
            </a:r>
            <a:r>
              <a:rPr lang="en-IN" dirty="0" smtClean="0"/>
              <a:t> shows a condition mid way between that of </a:t>
            </a:r>
            <a:r>
              <a:rPr lang="en-IN" dirty="0" err="1" smtClean="0"/>
              <a:t>Annelida</a:t>
            </a:r>
            <a:r>
              <a:rPr lang="en-IN" dirty="0" smtClean="0"/>
              <a:t> &amp; </a:t>
            </a:r>
            <a:r>
              <a:rPr lang="en-IN" dirty="0" err="1" smtClean="0"/>
              <a:t>Arthropoda</a:t>
            </a:r>
            <a:r>
              <a:rPr lang="en-IN" dirty="0" smtClean="0"/>
              <a:t>. </a:t>
            </a:r>
          </a:p>
          <a:p>
            <a:pPr fontAlgn="ctr"/>
            <a:r>
              <a:rPr lang="en-IN" b="1" dirty="0" smtClean="0"/>
              <a:t>Restriction of jaws to a single pair</a:t>
            </a:r>
            <a:r>
              <a:rPr lang="en-IN" dirty="0" smtClean="0"/>
              <a:t>. Movement of jaws is </a:t>
            </a:r>
            <a:r>
              <a:rPr lang="en-IN" dirty="0" err="1" smtClean="0"/>
              <a:t>antero</a:t>
            </a:r>
            <a:r>
              <a:rPr lang="en-IN" dirty="0" smtClean="0"/>
              <a:t>-posterior.</a:t>
            </a:r>
          </a:p>
          <a:p>
            <a:pPr fontAlgn="ctr"/>
            <a:r>
              <a:rPr lang="en-IN" dirty="0" smtClean="0"/>
              <a:t>Presence of </a:t>
            </a:r>
            <a:r>
              <a:rPr lang="en-IN" b="1" dirty="0" smtClean="0"/>
              <a:t>non jointed legs with claws</a:t>
            </a:r>
            <a:r>
              <a:rPr lang="en-IN" dirty="0" smtClean="0"/>
              <a:t>.</a:t>
            </a:r>
          </a:p>
          <a:p>
            <a:pPr fontAlgn="ctr"/>
            <a:r>
              <a:rPr lang="en-IN" b="1" dirty="0" smtClean="0"/>
              <a:t>Irregular distribution of spiracles </a:t>
            </a:r>
            <a:r>
              <a:rPr lang="en-IN" dirty="0" smtClean="0"/>
              <a:t>or tracheal openings.</a:t>
            </a:r>
          </a:p>
          <a:p>
            <a:pPr fontAlgn="ctr"/>
            <a:r>
              <a:rPr lang="en-IN" b="1" dirty="0" smtClean="0"/>
              <a:t>2 ventral nerve cords widely separated </a:t>
            </a:r>
            <a:r>
              <a:rPr lang="en-IN" dirty="0" smtClean="0"/>
              <a:t>&amp; </a:t>
            </a:r>
            <a:r>
              <a:rPr lang="en-IN" b="1" dirty="0" smtClean="0"/>
              <a:t>without true ganglia</a:t>
            </a:r>
            <a:r>
              <a:rPr lang="en-IN" dirty="0" smtClean="0"/>
              <a:t>.</a:t>
            </a:r>
          </a:p>
          <a:p>
            <a:pPr fontAlgn="ctr"/>
            <a:r>
              <a:rPr lang="en-IN" b="1" dirty="0" smtClean="0"/>
              <a:t>Structure of eye less complicated</a:t>
            </a:r>
            <a:r>
              <a:rPr lang="en-IN" dirty="0" smtClean="0"/>
              <a:t>.</a:t>
            </a:r>
          </a:p>
          <a:p>
            <a:pPr fontAlgn="ctr"/>
            <a:r>
              <a:rPr lang="en-IN" dirty="0" smtClean="0"/>
              <a:t>Distribution of reproductive organs.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174061</TotalTime>
  <Words>908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Phylum Onychophora</vt:lpstr>
      <vt:lpstr>PowerPoint Presentation</vt:lpstr>
      <vt:lpstr>PowerPoint Presentation</vt:lpstr>
      <vt:lpstr>Peripatus (“claw bearers”)</vt:lpstr>
      <vt:lpstr>PowerPoint Presentation</vt:lpstr>
      <vt:lpstr>Comment on the phylogenetic status of Peripatus./Discuss on the systematic position of Peripatus. </vt:lpstr>
      <vt:lpstr>Arthropod characters of  Onychophora </vt:lpstr>
      <vt:lpstr>Annelid characters of Onychophora </vt:lpstr>
      <vt:lpstr>Onychophoran characteristics </vt:lpstr>
      <vt:lpstr>Make a note on the geographical distribution of Peripatus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Phylum Onychophora</dc:title>
  <dc:creator>Vinod</dc:creator>
  <cp:lastModifiedBy>ss</cp:lastModifiedBy>
  <cp:revision>11</cp:revision>
  <dcterms:created xsi:type="dcterms:W3CDTF">2012-10-27T09:13:41Z</dcterms:created>
  <dcterms:modified xsi:type="dcterms:W3CDTF">2017-10-04T06:41:55Z</dcterms:modified>
</cp:coreProperties>
</file>